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792" r:id="rId3"/>
  </p:sldMasterIdLst>
  <p:notesMasterIdLst>
    <p:notesMasterId r:id="rId17"/>
  </p:notesMasterIdLst>
  <p:sldIdLst>
    <p:sldId id="279" r:id="rId4"/>
    <p:sldId id="274" r:id="rId5"/>
    <p:sldId id="280" r:id="rId6"/>
    <p:sldId id="288" r:id="rId7"/>
    <p:sldId id="281" r:id="rId8"/>
    <p:sldId id="289" r:id="rId9"/>
    <p:sldId id="290" r:id="rId10"/>
    <p:sldId id="291" r:id="rId11"/>
    <p:sldId id="282" r:id="rId12"/>
    <p:sldId id="275" r:id="rId13"/>
    <p:sldId id="283" r:id="rId14"/>
    <p:sldId id="285" r:id="rId15"/>
    <p:sldId id="286" r:id="rId16"/>
  </p:sldIdLst>
  <p:sldSz cx="10080625" cy="7559675"/>
  <p:notesSz cx="7559675" cy="10691813"/>
  <p:defaultTextStyle>
    <a:defPPr>
      <a:defRPr lang="en-GB"/>
    </a:defPPr>
    <a:lvl1pPr algn="l" defTabSz="449174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1pPr>
    <a:lvl2pPr marL="742803" indent="-285694" algn="l" defTabSz="449174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2pPr>
    <a:lvl3pPr marL="1142773" indent="-228555" algn="l" defTabSz="449174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3pPr>
    <a:lvl4pPr marL="1599883" indent="-228555" algn="l" defTabSz="449174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4pPr>
    <a:lvl5pPr marL="2056993" indent="-228555" algn="l" defTabSz="449174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SimSun" charset="-122"/>
        <a:cs typeface="+mn-cs"/>
      </a:defRPr>
    </a:lvl5pPr>
    <a:lvl6pPr marL="2285548" algn="l" defTabSz="914219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6pPr>
    <a:lvl7pPr marL="2742657" algn="l" defTabSz="914219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7pPr>
    <a:lvl8pPr marL="3199767" algn="l" defTabSz="914219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8pPr>
    <a:lvl9pPr marL="3656876" algn="l" defTabSz="914219" rtl="0" eaLnBrk="1" latinLnBrk="0" hangingPunct="1">
      <a:defRPr kern="1200">
        <a:solidFill>
          <a:schemeClr val="bg1"/>
        </a:solidFill>
        <a:latin typeface="Arial" charset="0"/>
        <a:ea typeface="SimSun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8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00" autoAdjust="0"/>
    <p:restoredTop sz="92054" autoAdjust="0"/>
  </p:normalViewPr>
  <p:slideViewPr>
    <p:cSldViewPr>
      <p:cViewPr varScale="1">
        <p:scale>
          <a:sx n="55" d="100"/>
          <a:sy n="55" d="100"/>
        </p:scale>
        <p:origin x="1368" y="48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 cap="sq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7651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0775" cy="3697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4099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1169988" y="5086350"/>
            <a:ext cx="5222875" cy="41036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  <p:extLst>
      <p:ext uri="{BB962C8B-B14F-4D97-AF65-F5344CB8AC3E}">
        <p14:creationId xmlns:p14="http://schemas.microsoft.com/office/powerpoint/2010/main" val="8779067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174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803" indent="-285694" algn="l" defTabSz="449174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2773" indent="-228555" algn="l" defTabSz="449174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599883" indent="-228555" algn="l" defTabSz="449174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6993" indent="-228555" algn="l" defTabSz="449174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5548" algn="l" defTabSz="9142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57" algn="l" defTabSz="9142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67" algn="l" defTabSz="9142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76" algn="l" defTabSz="9142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8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7152" indent="0" algn="ctr">
              <a:buNone/>
              <a:defRPr/>
            </a:lvl2pPr>
            <a:lvl3pPr marL="914305" indent="0" algn="ctr">
              <a:buNone/>
              <a:defRPr/>
            </a:lvl3pPr>
            <a:lvl4pPr marL="1371457" indent="0" algn="ctr">
              <a:buNone/>
              <a:defRPr/>
            </a:lvl4pPr>
            <a:lvl5pPr marL="1828610" indent="0" algn="ctr">
              <a:buNone/>
              <a:defRPr/>
            </a:lvl5pPr>
            <a:lvl6pPr marL="2285763" indent="0" algn="ctr">
              <a:buNone/>
              <a:defRPr/>
            </a:lvl6pPr>
            <a:lvl7pPr marL="2742916" indent="0" algn="ctr">
              <a:buNone/>
              <a:defRPr/>
            </a:lvl7pPr>
            <a:lvl8pPr marL="3200068" indent="0" algn="ctr">
              <a:buNone/>
              <a:defRPr/>
            </a:lvl8pPr>
            <a:lvl9pPr marL="365722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4321DD-303B-4117-8E38-8F03EF7B21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DCFB3-3316-409B-82AB-94E9524A00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0912" y="301625"/>
            <a:ext cx="2265363" cy="6448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40" y="301625"/>
            <a:ext cx="6645275" cy="6448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14296-962B-4184-B34C-16D14BA7FA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8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7152" indent="0" algn="ctr">
              <a:buNone/>
              <a:defRPr/>
            </a:lvl2pPr>
            <a:lvl3pPr marL="914305" indent="0" algn="ctr">
              <a:buNone/>
              <a:defRPr/>
            </a:lvl3pPr>
            <a:lvl4pPr marL="1371457" indent="0" algn="ctr">
              <a:buNone/>
              <a:defRPr/>
            </a:lvl4pPr>
            <a:lvl5pPr marL="1828610" indent="0" algn="ctr">
              <a:buNone/>
              <a:defRPr/>
            </a:lvl5pPr>
            <a:lvl6pPr marL="2285763" indent="0" algn="ctr">
              <a:buNone/>
              <a:defRPr/>
            </a:lvl6pPr>
            <a:lvl7pPr marL="2742916" indent="0" algn="ctr">
              <a:buNone/>
              <a:defRPr/>
            </a:lvl7pPr>
            <a:lvl8pPr marL="3200068" indent="0" algn="ctr">
              <a:buNone/>
              <a:defRPr/>
            </a:lvl8pPr>
            <a:lvl9pPr marL="365722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2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2" indent="0">
              <a:buNone/>
              <a:defRPr sz="1800"/>
            </a:lvl2pPr>
            <a:lvl3pPr marL="914305" indent="0">
              <a:buNone/>
              <a:defRPr sz="1700"/>
            </a:lvl3pPr>
            <a:lvl4pPr marL="1371457" indent="0">
              <a:buNone/>
              <a:defRPr sz="1400"/>
            </a:lvl4pPr>
            <a:lvl5pPr marL="1828610" indent="0">
              <a:buNone/>
              <a:defRPr sz="1400"/>
            </a:lvl5pPr>
            <a:lvl6pPr marL="2285763" indent="0">
              <a:buNone/>
              <a:defRPr sz="1400"/>
            </a:lvl6pPr>
            <a:lvl7pPr marL="2742916" indent="0">
              <a:buNone/>
              <a:defRPr sz="1400"/>
            </a:lvl7pPr>
            <a:lvl8pPr marL="3200068" indent="0">
              <a:buNone/>
              <a:defRPr sz="1400"/>
            </a:lvl8pPr>
            <a:lvl9pPr marL="3657221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1363" y="1963740"/>
            <a:ext cx="4305300" cy="49291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99063" y="1963740"/>
            <a:ext cx="4306888" cy="49291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7" y="303215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2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7" indent="0">
              <a:buNone/>
              <a:defRPr sz="1700" b="1"/>
            </a:lvl4pPr>
            <a:lvl5pPr marL="1828610" indent="0">
              <a:buNone/>
              <a:defRPr sz="1700" b="1"/>
            </a:lvl5pPr>
            <a:lvl6pPr marL="2285763" indent="0">
              <a:buNone/>
              <a:defRPr sz="1700" b="1"/>
            </a:lvl6pPr>
            <a:lvl7pPr marL="2742916" indent="0">
              <a:buNone/>
              <a:defRPr sz="1700" b="1"/>
            </a:lvl7pPr>
            <a:lvl8pPr marL="3200068" indent="0">
              <a:buNone/>
              <a:defRPr sz="1700" b="1"/>
            </a:lvl8pPr>
            <a:lvl9pPr marL="365722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7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2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7" indent="0">
              <a:buNone/>
              <a:defRPr sz="1700" b="1"/>
            </a:lvl4pPr>
            <a:lvl5pPr marL="1828610" indent="0">
              <a:buNone/>
              <a:defRPr sz="1700" b="1"/>
            </a:lvl5pPr>
            <a:lvl6pPr marL="2285763" indent="0">
              <a:buNone/>
              <a:defRPr sz="1700" b="1"/>
            </a:lvl6pPr>
            <a:lvl7pPr marL="2742916" indent="0">
              <a:buNone/>
              <a:defRPr sz="1700" b="1"/>
            </a:lvl7pPr>
            <a:lvl8pPr marL="3200068" indent="0">
              <a:buNone/>
              <a:defRPr sz="1700" b="1"/>
            </a:lvl8pPr>
            <a:lvl9pPr marL="365722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7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5" y="301627"/>
            <a:ext cx="5635625" cy="6451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2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152" indent="0">
              <a:buNone/>
              <a:defRPr sz="1200"/>
            </a:lvl2pPr>
            <a:lvl3pPr marL="914305" indent="0">
              <a:buNone/>
              <a:defRPr sz="1000"/>
            </a:lvl3pPr>
            <a:lvl4pPr marL="1371457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6" indent="0">
              <a:buNone/>
              <a:defRPr sz="900"/>
            </a:lvl7pPr>
            <a:lvl8pPr marL="3200068" indent="0">
              <a:buNone/>
              <a:defRPr sz="900"/>
            </a:lvl8pPr>
            <a:lvl9pPr marL="365722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15A28E-D231-4F66-91AB-788E0A2A78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40" y="5291140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40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152" indent="0">
              <a:buNone/>
              <a:defRPr sz="2800"/>
            </a:lvl2pPr>
            <a:lvl3pPr marL="914305" indent="0">
              <a:buNone/>
              <a:defRPr sz="2400"/>
            </a:lvl3pPr>
            <a:lvl4pPr marL="1371457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6" indent="0">
              <a:buNone/>
              <a:defRPr sz="2000"/>
            </a:lvl7pPr>
            <a:lvl8pPr marL="3200068" indent="0">
              <a:buNone/>
              <a:defRPr sz="2000"/>
            </a:lvl8pPr>
            <a:lvl9pPr marL="3657221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40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152" indent="0">
              <a:buNone/>
              <a:defRPr sz="1200"/>
            </a:lvl2pPr>
            <a:lvl3pPr marL="914305" indent="0">
              <a:buNone/>
              <a:defRPr sz="1000"/>
            </a:lvl3pPr>
            <a:lvl4pPr marL="1371457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6" indent="0">
              <a:buNone/>
              <a:defRPr sz="900"/>
            </a:lvl7pPr>
            <a:lvl8pPr marL="3200068" indent="0">
              <a:buNone/>
              <a:defRPr sz="900"/>
            </a:lvl8pPr>
            <a:lvl9pPr marL="365722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15200" y="282575"/>
            <a:ext cx="2190750" cy="6610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1363" y="282575"/>
            <a:ext cx="6421438" cy="6610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8328260" y="5791799"/>
            <a:ext cx="2086626" cy="1426796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95912" y="855714"/>
            <a:ext cx="8888801" cy="1620430"/>
          </a:xfrm>
        </p:spPr>
        <p:txBody>
          <a:bodyPr anchor="b">
            <a:normAutofit/>
          </a:bodyPr>
          <a:lstStyle>
            <a:lvl1pPr algn="r">
              <a:defRPr sz="49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95912" y="2480517"/>
            <a:ext cx="8888801" cy="1931917"/>
          </a:xfrm>
        </p:spPr>
        <p:txBody>
          <a:bodyPr/>
          <a:lstStyle>
            <a:lvl1pPr marL="0" marR="40318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512094" y="6627841"/>
            <a:ext cx="6384396" cy="402483"/>
          </a:xfrm>
        </p:spPr>
        <p:txBody>
          <a:bodyPr tIns="0" bIns="0" anchor="t"/>
          <a:lstStyle>
            <a:lvl1pPr algn="r">
              <a:defRPr sz="1100"/>
            </a:lvl1pPr>
          </a:lstStyle>
          <a:p>
            <a:fld id="{74CBEAF9-9E58-4CC8-A6FF-6DD8A58DEEA4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512094" y="6228856"/>
            <a:ext cx="6384396" cy="402483"/>
          </a:xfrm>
        </p:spPr>
        <p:txBody>
          <a:bodyPr tIns="0" bIns="0" anchor="b"/>
          <a:lstStyle>
            <a:lvl1pPr algn="r">
              <a:defRPr sz="1200"/>
            </a:lvl1pPr>
          </a:lstStyle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9251870" y="6340855"/>
            <a:ext cx="554434" cy="402483"/>
          </a:xfrm>
        </p:spPr>
        <p:txBody>
          <a:bodyPr anchor="ctr"/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294862"/>
            <a:ext cx="9072563" cy="154217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4031" y="2075447"/>
            <a:ext cx="9072563" cy="5039783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282247" y="7143053"/>
            <a:ext cx="2352146" cy="332626"/>
          </a:xfrm>
        </p:spPr>
        <p:txBody>
          <a:bodyPr/>
          <a:lstStyle/>
          <a:p>
            <a:fld id="{74CBEAF9-9E58-4CC8-A6FF-6DD8A58DEEA4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04032" y="7144070"/>
            <a:ext cx="4696416" cy="33161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755" y="7755"/>
            <a:ext cx="10065116" cy="7536415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marL="0" algn="ctr" defTabSz="1007943" rtl="0" eaLnBrk="1" latinLnBrk="0" hangingPunct="1"/>
            <a:endParaRPr kumimoji="0" lang="en-US" sz="20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8328260" y="341081"/>
            <a:ext cx="2086626" cy="1426796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668101" y="7139693"/>
            <a:ext cx="2352146" cy="335986"/>
          </a:xfrm>
        </p:spPr>
        <p:txBody>
          <a:bodyPr/>
          <a:lstStyle/>
          <a:p>
            <a:fld id="{74CBEAF9-9E58-4CC8-A6FF-6DD8A58DEEA4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87680" y="7144070"/>
            <a:ext cx="4696416" cy="33161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16703" y="892461"/>
            <a:ext cx="554434" cy="331610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7131397" y="10341"/>
            <a:ext cx="2946644" cy="209463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" y="7755"/>
            <a:ext cx="10072871" cy="7544169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027" y="299241"/>
            <a:ext cx="7980495" cy="1501435"/>
          </a:xfrm>
        </p:spPr>
        <p:txBody>
          <a:bodyPr anchor="ctr"/>
          <a:lstStyle>
            <a:lvl1pPr marL="0" algn="l">
              <a:buNone/>
              <a:defRPr sz="40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0026" y="1800671"/>
            <a:ext cx="4284266" cy="2519892"/>
          </a:xfrm>
        </p:spPr>
        <p:txBody>
          <a:bodyPr anchor="t"/>
          <a:lstStyle>
            <a:lvl1pPr marL="60477" indent="0" algn="l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4031" y="1898668"/>
            <a:ext cx="4452276" cy="4989036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24318" y="1898668"/>
            <a:ext cx="4452276" cy="4989036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282247" y="7144068"/>
            <a:ext cx="2352146" cy="332626"/>
          </a:xfrm>
        </p:spPr>
        <p:txBody>
          <a:bodyPr/>
          <a:lstStyle/>
          <a:p>
            <a:fld id="{74CBEAF9-9E58-4CC8-A6FF-6DD8A58DEEA4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04032" y="7144068"/>
            <a:ext cx="4696416" cy="332626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66919" y="7144068"/>
            <a:ext cx="554434" cy="332626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622" y="320478"/>
            <a:ext cx="1176073" cy="6783548"/>
          </a:xfrm>
        </p:spPr>
        <p:txBody>
          <a:bodyPr vert="vert270" anchor="b"/>
          <a:lstStyle>
            <a:lvl1pPr marL="0" algn="ctr">
              <a:defRPr sz="36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04825" y="320478"/>
            <a:ext cx="640539" cy="3326257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504825" y="3777771"/>
            <a:ext cx="640539" cy="3326257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229369" y="320478"/>
            <a:ext cx="7560469" cy="3326257"/>
          </a:xfrm>
        </p:spPr>
        <p:txBody>
          <a:bodyPr/>
          <a:lstStyle>
            <a:lvl1pPr algn="l">
              <a:defRPr sz="2600"/>
            </a:lvl1pPr>
            <a:lvl2pPr algn="l">
              <a:defRPr sz="22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229369" y="3777771"/>
            <a:ext cx="7560469" cy="332625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282247" y="7144068"/>
            <a:ext cx="2348786" cy="332626"/>
          </a:xfrm>
        </p:spPr>
        <p:txBody>
          <a:bodyPr/>
          <a:lstStyle/>
          <a:p>
            <a:fld id="{74CBEAF9-9E58-4CC8-A6FF-6DD8A58DEEA4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04031" y="7144068"/>
            <a:ext cx="4697571" cy="332626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366919" y="7146413"/>
            <a:ext cx="554434" cy="332626"/>
          </a:xfrm>
        </p:spPr>
        <p:txBody>
          <a:bodyPr/>
          <a:lstStyle>
            <a:lvl1pPr algn="ctr">
              <a:defRPr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282247" y="7144068"/>
            <a:ext cx="2352146" cy="332626"/>
          </a:xfrm>
        </p:spPr>
        <p:txBody>
          <a:bodyPr/>
          <a:lstStyle/>
          <a:p>
            <a:fld id="{74CBEAF9-9E58-4CC8-A6FF-6DD8A58DEEA4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04032" y="7145084"/>
            <a:ext cx="4696416" cy="33161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366919" y="7144068"/>
            <a:ext cx="554434" cy="332626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2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2" indent="0">
              <a:buNone/>
              <a:defRPr sz="1800"/>
            </a:lvl2pPr>
            <a:lvl3pPr marL="914305" indent="0">
              <a:buNone/>
              <a:defRPr sz="1700"/>
            </a:lvl3pPr>
            <a:lvl4pPr marL="1371457" indent="0">
              <a:buNone/>
              <a:defRPr sz="1400"/>
            </a:lvl4pPr>
            <a:lvl5pPr marL="1828610" indent="0">
              <a:buNone/>
              <a:defRPr sz="1400"/>
            </a:lvl5pPr>
            <a:lvl6pPr marL="2285763" indent="0">
              <a:buNone/>
              <a:defRPr sz="1400"/>
            </a:lvl6pPr>
            <a:lvl7pPr marL="2742916" indent="0">
              <a:buNone/>
              <a:defRPr sz="1400"/>
            </a:lvl7pPr>
            <a:lvl8pPr marL="3200068" indent="0">
              <a:buNone/>
              <a:defRPr sz="1400"/>
            </a:lvl8pPr>
            <a:lvl9pPr marL="3657221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81D25-42F3-49FE-A3FA-AFB449EAC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936" y="405282"/>
            <a:ext cx="1008063" cy="6551718"/>
          </a:xfrm>
        </p:spPr>
        <p:txBody>
          <a:bodyPr vert="vert270" anchor="b"/>
          <a:lstStyle>
            <a:lvl1pPr marL="0" marR="20159" algn="r">
              <a:spcBef>
                <a:spcPts val="0"/>
              </a:spcBef>
              <a:buNone/>
              <a:defRPr sz="32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252203" y="405282"/>
            <a:ext cx="2688167" cy="6551718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5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025250" y="352785"/>
            <a:ext cx="5816521" cy="6602116"/>
          </a:xfrm>
        </p:spPr>
        <p:txBody>
          <a:bodyPr/>
          <a:lstStyle>
            <a:lvl1pPr>
              <a:spcBef>
                <a:spcPts val="0"/>
              </a:spcBef>
              <a:defRPr sz="3300"/>
            </a:lvl1pPr>
            <a:lvl2pPr>
              <a:defRPr sz="29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922135" y="7227049"/>
            <a:ext cx="2352146" cy="332626"/>
          </a:xfrm>
        </p:spPr>
        <p:txBody>
          <a:bodyPr/>
          <a:lstStyle>
            <a:lvl1pPr>
              <a:defRPr sz="1000"/>
            </a:lvl1pPr>
          </a:lstStyle>
          <a:p>
            <a:fld id="{74CBEAF9-9E58-4CC8-A6FF-6DD8A58DEEA4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252203" y="7227049"/>
            <a:ext cx="5669933" cy="332626"/>
          </a:xfrm>
        </p:spPr>
        <p:txBody>
          <a:bodyPr/>
          <a:lstStyle>
            <a:lvl1pPr>
              <a:defRPr sz="1000"/>
            </a:lvl1pPr>
          </a:lstStyle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272076" y="7227049"/>
            <a:ext cx="554434" cy="332626"/>
          </a:xfrm>
        </p:spPr>
        <p:txBody>
          <a:bodyPr/>
          <a:lstStyle>
            <a:lvl1pPr>
              <a:defRPr sz="1000"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936" y="166336"/>
            <a:ext cx="1008063" cy="7055697"/>
          </a:xfrm>
        </p:spPr>
        <p:txBody>
          <a:bodyPr vert="vert270" anchor="b"/>
          <a:lstStyle>
            <a:lvl1pPr marL="0" algn="l">
              <a:buNone/>
              <a:defRPr sz="33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254827" y="412228"/>
            <a:ext cx="8084661" cy="604774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5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60078" y="6467722"/>
            <a:ext cx="8084661" cy="755968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33857" y="7227049"/>
            <a:ext cx="2318544" cy="332626"/>
          </a:xfrm>
        </p:spPr>
        <p:txBody>
          <a:bodyPr/>
          <a:lstStyle>
            <a:lvl1pPr>
              <a:defRPr sz="1000"/>
            </a:lvl1pPr>
          </a:lstStyle>
          <a:p>
            <a:fld id="{74CBEAF9-9E58-4CC8-A6FF-6DD8A58DEEA4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290320" y="7228064"/>
            <a:ext cx="5454906" cy="332626"/>
          </a:xfrm>
        </p:spPr>
        <p:txBody>
          <a:bodyPr/>
          <a:lstStyle>
            <a:lvl1pPr>
              <a:defRPr sz="1000"/>
            </a:lvl1pPr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058885" y="7227049"/>
            <a:ext cx="403225" cy="332626"/>
          </a:xfrm>
        </p:spPr>
        <p:txBody>
          <a:bodyPr/>
          <a:lstStyle>
            <a:lvl1pPr algn="ctr">
              <a:defRPr sz="1000"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76464" y="419982"/>
            <a:ext cx="2100130" cy="604774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031" y="419982"/>
            <a:ext cx="6888427" cy="604774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40" y="1768476"/>
            <a:ext cx="4454525" cy="498157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0162" y="1768476"/>
            <a:ext cx="4456113" cy="498157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C15DD-89F5-4602-B135-CA656EC224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7" y="303215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2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7" indent="0">
              <a:buNone/>
              <a:defRPr sz="1700" b="1"/>
            </a:lvl4pPr>
            <a:lvl5pPr marL="1828610" indent="0">
              <a:buNone/>
              <a:defRPr sz="1700" b="1"/>
            </a:lvl5pPr>
            <a:lvl6pPr marL="2285763" indent="0">
              <a:buNone/>
              <a:defRPr sz="1700" b="1"/>
            </a:lvl6pPr>
            <a:lvl7pPr marL="2742916" indent="0">
              <a:buNone/>
              <a:defRPr sz="1700" b="1"/>
            </a:lvl7pPr>
            <a:lvl8pPr marL="3200068" indent="0">
              <a:buNone/>
              <a:defRPr sz="1700" b="1"/>
            </a:lvl8pPr>
            <a:lvl9pPr marL="365722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7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2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7" indent="0">
              <a:buNone/>
              <a:defRPr sz="1700" b="1"/>
            </a:lvl4pPr>
            <a:lvl5pPr marL="1828610" indent="0">
              <a:buNone/>
              <a:defRPr sz="1700" b="1"/>
            </a:lvl5pPr>
            <a:lvl6pPr marL="2285763" indent="0">
              <a:buNone/>
              <a:defRPr sz="1700" b="1"/>
            </a:lvl6pPr>
            <a:lvl7pPr marL="2742916" indent="0">
              <a:buNone/>
              <a:defRPr sz="1700" b="1"/>
            </a:lvl7pPr>
            <a:lvl8pPr marL="3200068" indent="0">
              <a:buNone/>
              <a:defRPr sz="1700" b="1"/>
            </a:lvl8pPr>
            <a:lvl9pPr marL="365722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7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191C4-499F-405F-9556-81EADFB3D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7E9FE-0371-4248-A1C6-BC3F45209B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893E8-2538-4C35-BC7F-2C85144455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5" y="301627"/>
            <a:ext cx="5635625" cy="6451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2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152" indent="0">
              <a:buNone/>
              <a:defRPr sz="1200"/>
            </a:lvl2pPr>
            <a:lvl3pPr marL="914305" indent="0">
              <a:buNone/>
              <a:defRPr sz="1000"/>
            </a:lvl3pPr>
            <a:lvl4pPr marL="1371457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6" indent="0">
              <a:buNone/>
              <a:defRPr sz="900"/>
            </a:lvl7pPr>
            <a:lvl8pPr marL="3200068" indent="0">
              <a:buNone/>
              <a:defRPr sz="900"/>
            </a:lvl8pPr>
            <a:lvl9pPr marL="365722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0AD09-EA0E-4ADB-A5AC-49172CD550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40" y="5291140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40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152" indent="0">
              <a:buNone/>
              <a:defRPr sz="2800"/>
            </a:lvl2pPr>
            <a:lvl3pPr marL="914305" indent="0">
              <a:buNone/>
              <a:defRPr sz="2400"/>
            </a:lvl3pPr>
            <a:lvl4pPr marL="1371457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6" indent="0">
              <a:buNone/>
              <a:defRPr sz="2000"/>
            </a:lvl7pPr>
            <a:lvl8pPr marL="3200068" indent="0">
              <a:buNone/>
              <a:defRPr sz="2000"/>
            </a:lvl8pPr>
            <a:lvl9pPr marL="3657221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40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152" indent="0">
              <a:buNone/>
              <a:defRPr sz="1200"/>
            </a:lvl2pPr>
            <a:lvl3pPr marL="914305" indent="0">
              <a:buNone/>
              <a:defRPr sz="1000"/>
            </a:lvl3pPr>
            <a:lvl4pPr marL="1371457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6" indent="0">
              <a:buNone/>
              <a:defRPr sz="900"/>
            </a:lvl7pPr>
            <a:lvl8pPr marL="3200068" indent="0">
              <a:buNone/>
              <a:defRPr sz="900"/>
            </a:lvl8pPr>
            <a:lvl9pPr marL="365722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653D9-82CE-4DAE-AC3C-F641624CB7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7"/>
            <a:ext cx="9063038" cy="1254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6"/>
            <a:ext cx="9063038" cy="49815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077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40" y="6886577"/>
            <a:ext cx="2339975" cy="5127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29" algn="l"/>
                <a:tab pos="896845" algn="l"/>
                <a:tab pos="1346060" algn="l"/>
                <a:tab pos="1795276" algn="l"/>
                <a:tab pos="2244492" algn="l"/>
                <a:tab pos="2693709" algn="l"/>
                <a:tab pos="3142924" algn="l"/>
                <a:tab pos="3592141" algn="l"/>
                <a:tab pos="4041356" algn="l"/>
                <a:tab pos="4490573" algn="l"/>
                <a:tab pos="4939788" algn="l"/>
                <a:tab pos="5389005" algn="l"/>
                <a:tab pos="5838220" algn="l"/>
                <a:tab pos="6287437" algn="l"/>
                <a:tab pos="6736651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7"/>
            <a:ext cx="3187700" cy="5127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29" algn="l"/>
                <a:tab pos="896845" algn="l"/>
                <a:tab pos="1346060" algn="l"/>
                <a:tab pos="1795276" algn="l"/>
                <a:tab pos="2244492" algn="l"/>
                <a:tab pos="2693709" algn="l"/>
                <a:tab pos="3142924" algn="l"/>
                <a:tab pos="3592141" algn="l"/>
                <a:tab pos="4041356" algn="l"/>
                <a:tab pos="4490573" algn="l"/>
                <a:tab pos="4939788" algn="l"/>
                <a:tab pos="5389005" algn="l"/>
                <a:tab pos="5838220" algn="l"/>
                <a:tab pos="6287437" algn="l"/>
                <a:tab pos="6736651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90" y="6886577"/>
            <a:ext cx="2339975" cy="5127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29" algn="l"/>
                <a:tab pos="896845" algn="l"/>
                <a:tab pos="1346060" algn="l"/>
                <a:tab pos="1795276" algn="l"/>
                <a:tab pos="2244492" algn="l"/>
                <a:tab pos="2693709" algn="l"/>
                <a:tab pos="3142924" algn="l"/>
                <a:tab pos="3592141" algn="l"/>
                <a:tab pos="4041356" algn="l"/>
                <a:tab pos="4490573" algn="l"/>
                <a:tab pos="4939788" algn="l"/>
                <a:tab pos="5389005" algn="l"/>
                <a:tab pos="5838220" algn="l"/>
                <a:tab pos="6287437" algn="l"/>
                <a:tab pos="6736651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1DA090E-C800-4789-BD52-BDCF8DB6D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44921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1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SimSun" charset="-122"/>
        </a:defRPr>
      </a:lvl2pPr>
      <a:lvl3pPr algn="ctr" defTabSz="44921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SimSun" charset="-122"/>
        </a:defRPr>
      </a:lvl3pPr>
      <a:lvl4pPr algn="ctr" defTabSz="44921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SimSun" charset="-122"/>
        </a:defRPr>
      </a:lvl4pPr>
      <a:lvl5pPr algn="ctr" defTabSz="44921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SimSun" charset="-122"/>
        </a:defRPr>
      </a:lvl5pPr>
      <a:lvl6pPr marL="2514340" indent="-228576" algn="ctr" defTabSz="44921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SimSun" charset="-122"/>
        </a:defRPr>
      </a:lvl6pPr>
      <a:lvl7pPr marL="2971492" indent="-228576" algn="ctr" defTabSz="44921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SimSun" charset="-122"/>
        </a:defRPr>
      </a:lvl7pPr>
      <a:lvl8pPr marL="3428645" indent="-228576" algn="ctr" defTabSz="44921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SimSun" charset="-122"/>
        </a:defRPr>
      </a:lvl8pPr>
      <a:lvl9pPr marL="3885797" indent="-228576" algn="ctr" defTabSz="44921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SimSun" charset="-122"/>
        </a:defRPr>
      </a:lvl9pPr>
    </p:titleStyle>
    <p:bodyStyle>
      <a:lvl1pPr marL="342865" indent="-342865" algn="l" defTabSz="449216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873" indent="-285721" algn="l" defTabSz="449216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2881" indent="-228576" algn="l" defTabSz="449216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034" indent="-228576" algn="l" defTabSz="449216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187" indent="-228576" algn="l" defTabSz="449216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340" indent="-228576" algn="l" defTabSz="449216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492" indent="-228576" algn="l" defTabSz="449216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8645" indent="-228576" algn="l" defTabSz="449216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5797" indent="-228576" algn="l" defTabSz="449216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2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7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6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1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41365" y="282578"/>
            <a:ext cx="8601075" cy="1254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1363" y="1963740"/>
            <a:ext cx="8764588" cy="4929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015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725488" y="7077075"/>
            <a:ext cx="9355138" cy="96838"/>
          </a:xfrm>
          <a:prstGeom prst="roundRect">
            <a:avLst>
              <a:gd name="adj" fmla="val 1667"/>
            </a:avLst>
          </a:prstGeom>
          <a:solidFill>
            <a:srgbClr val="FF9966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>
              <a:defRPr/>
            </a:pPr>
            <a:endParaRPr lang="ru-RU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1987550" y="7289800"/>
            <a:ext cx="8093075" cy="96838"/>
          </a:xfrm>
          <a:prstGeom prst="roundRect">
            <a:avLst>
              <a:gd name="adj" fmla="val 1667"/>
            </a:avLst>
          </a:prstGeom>
          <a:solidFill>
            <a:srgbClr val="FF9966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44921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FF9966"/>
          </a:solidFill>
          <a:latin typeface="+mj-lt"/>
          <a:ea typeface="+mj-ea"/>
          <a:cs typeface="+mj-cs"/>
        </a:defRPr>
      </a:lvl1pPr>
      <a:lvl2pPr algn="l" defTabSz="44921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FF9966"/>
          </a:solidFill>
          <a:latin typeface="Arial" charset="0"/>
          <a:ea typeface="Lucida Sans Unicode" charset="0"/>
          <a:cs typeface="Lucida Sans Unicode" charset="0"/>
        </a:defRPr>
      </a:lvl2pPr>
      <a:lvl3pPr algn="l" defTabSz="44921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FF9966"/>
          </a:solidFill>
          <a:latin typeface="Arial" charset="0"/>
          <a:ea typeface="Lucida Sans Unicode" charset="0"/>
          <a:cs typeface="Lucida Sans Unicode" charset="0"/>
        </a:defRPr>
      </a:lvl3pPr>
      <a:lvl4pPr algn="l" defTabSz="44921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FF9966"/>
          </a:solidFill>
          <a:latin typeface="Arial" charset="0"/>
          <a:ea typeface="Lucida Sans Unicode" charset="0"/>
          <a:cs typeface="Lucida Sans Unicode" charset="0"/>
        </a:defRPr>
      </a:lvl4pPr>
      <a:lvl5pPr algn="l" defTabSz="44921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FF9966"/>
          </a:solidFill>
          <a:latin typeface="Arial" charset="0"/>
          <a:ea typeface="Lucida Sans Unicode" charset="0"/>
          <a:cs typeface="Lucida Sans Unicode" charset="0"/>
        </a:defRPr>
      </a:lvl5pPr>
      <a:lvl6pPr marL="2514340" indent="-228576" algn="l" defTabSz="44921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FF9966"/>
          </a:solidFill>
          <a:latin typeface="Arial" charset="0"/>
          <a:ea typeface="Lucida Sans Unicode" charset="0"/>
          <a:cs typeface="Lucida Sans Unicode" charset="0"/>
        </a:defRPr>
      </a:lvl6pPr>
      <a:lvl7pPr marL="2971492" indent="-228576" algn="l" defTabSz="44921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FF9966"/>
          </a:solidFill>
          <a:latin typeface="Arial" charset="0"/>
          <a:ea typeface="Lucida Sans Unicode" charset="0"/>
          <a:cs typeface="Lucida Sans Unicode" charset="0"/>
        </a:defRPr>
      </a:lvl7pPr>
      <a:lvl8pPr marL="3428645" indent="-228576" algn="l" defTabSz="44921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FF9966"/>
          </a:solidFill>
          <a:latin typeface="Arial" charset="0"/>
          <a:ea typeface="Lucida Sans Unicode" charset="0"/>
          <a:cs typeface="Lucida Sans Unicode" charset="0"/>
        </a:defRPr>
      </a:lvl8pPr>
      <a:lvl9pPr marL="3885797" indent="-228576" algn="l" defTabSz="44921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FF9966"/>
          </a:solidFill>
          <a:latin typeface="Arial" charset="0"/>
          <a:ea typeface="Lucida Sans Unicode" charset="0"/>
          <a:cs typeface="Lucida Sans Unicode" charset="0"/>
        </a:defRPr>
      </a:lvl9pPr>
    </p:titleStyle>
    <p:bodyStyle>
      <a:lvl1pPr marL="342865" indent="-342865" algn="l" defTabSz="449216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E6E6E6"/>
          </a:solidFill>
          <a:latin typeface="+mn-lt"/>
          <a:ea typeface="+mn-ea"/>
          <a:cs typeface="+mn-cs"/>
        </a:defRPr>
      </a:lvl1pPr>
      <a:lvl2pPr marL="742873" indent="-285721" algn="l" defTabSz="449216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E6E6E6"/>
          </a:solidFill>
          <a:latin typeface="+mn-lt"/>
          <a:ea typeface="+mn-ea"/>
          <a:cs typeface="+mn-cs"/>
        </a:defRPr>
      </a:lvl2pPr>
      <a:lvl3pPr marL="1142881" indent="-228576" algn="l" defTabSz="449216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E6E6E6"/>
          </a:solidFill>
          <a:latin typeface="+mn-lt"/>
          <a:ea typeface="+mn-ea"/>
          <a:cs typeface="+mn-cs"/>
        </a:defRPr>
      </a:lvl3pPr>
      <a:lvl4pPr marL="1600034" indent="-228576" algn="l" defTabSz="449216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6E6E6"/>
          </a:solidFill>
          <a:latin typeface="+mn-lt"/>
          <a:ea typeface="+mn-ea"/>
          <a:cs typeface="+mn-cs"/>
        </a:defRPr>
      </a:lvl4pPr>
      <a:lvl5pPr marL="2057187" indent="-228576" algn="l" defTabSz="449216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6E6E6"/>
          </a:solidFill>
          <a:latin typeface="+mn-lt"/>
          <a:ea typeface="+mn-ea"/>
          <a:cs typeface="+mn-cs"/>
        </a:defRPr>
      </a:lvl5pPr>
      <a:lvl6pPr marL="2514340" indent="-228576" algn="l" defTabSz="449216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6E6E6"/>
          </a:solidFill>
          <a:latin typeface="+mn-lt"/>
          <a:ea typeface="+mn-ea"/>
          <a:cs typeface="+mn-cs"/>
        </a:defRPr>
      </a:lvl6pPr>
      <a:lvl7pPr marL="2971492" indent="-228576" algn="l" defTabSz="449216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6E6E6"/>
          </a:solidFill>
          <a:latin typeface="+mn-lt"/>
          <a:ea typeface="+mn-ea"/>
          <a:cs typeface="+mn-cs"/>
        </a:defRPr>
      </a:lvl7pPr>
      <a:lvl8pPr marL="3428645" indent="-228576" algn="l" defTabSz="449216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6E6E6"/>
          </a:solidFill>
          <a:latin typeface="+mn-lt"/>
          <a:ea typeface="+mn-ea"/>
          <a:cs typeface="+mn-cs"/>
        </a:defRPr>
      </a:lvl8pPr>
      <a:lvl9pPr marL="3885797" indent="-228576" algn="l" defTabSz="449216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6E6E6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2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7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6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1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755" y="15509"/>
            <a:ext cx="10065116" cy="7536415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" y="7755"/>
            <a:ext cx="10072871" cy="7544169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7131397" y="5454705"/>
            <a:ext cx="2946644" cy="209463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504031" y="294862"/>
            <a:ext cx="9072563" cy="1542174"/>
          </a:xfrm>
          <a:prstGeom prst="rect">
            <a:avLst/>
          </a:prstGeom>
        </p:spPr>
        <p:txBody>
          <a:bodyPr vert="horz" lIns="100794" tIns="50397" rIns="100794" bIns="50397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504031" y="2075447"/>
            <a:ext cx="9072563" cy="5039783"/>
          </a:xfrm>
          <a:prstGeom prst="rect">
            <a:avLst/>
          </a:prstGeom>
        </p:spPr>
        <p:txBody>
          <a:bodyPr vert="horz" lIns="100794" tIns="50397" rIns="100794" bIns="50397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282247" y="7144068"/>
            <a:ext cx="2352146" cy="332626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l" eaLnBrk="1" latinLnBrk="0" hangingPunct="1">
              <a:defRPr kumimoji="0" sz="11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04032" y="7145084"/>
            <a:ext cx="4696416" cy="331610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366919" y="7144068"/>
            <a:ext cx="554434" cy="332626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ctr" eaLnBrk="1" latinLnBrk="0" hangingPunct="1">
              <a:defRPr kumimoji="0"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1DA090E-C800-4789-BD52-BDCF8DB6D6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marL="534210" algn="l" rtl="0" eaLnBrk="1" latinLnBrk="0" hangingPunct="1">
        <a:spcBef>
          <a:spcPct val="0"/>
        </a:spcBef>
        <a:buNone/>
        <a:defRPr kumimoji="0" sz="46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93892" indent="-423336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907149" indent="-314982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611" indent="-251986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indent="-231827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763900" indent="-231827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015886" indent="-231827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298110" indent="-231827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519858" indent="-201589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771844" indent="-201589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/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/>
              <a:t/>
            </a:r>
            <a:br>
              <a:rPr lang="ru-RU" sz="4900" dirty="0"/>
            </a:br>
            <a:endParaRPr lang="ru-RU" sz="4900" i="1" dirty="0">
              <a:solidFill>
                <a:srgbClr val="FF000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905" y="-19044"/>
            <a:ext cx="10077719" cy="7578719"/>
            <a:chOff x="0" y="1"/>
            <a:chExt cx="10080624" cy="8274247"/>
          </a:xfrm>
        </p:grpSpPr>
        <p:pic>
          <p:nvPicPr>
            <p:cNvPr id="4" name="Рисунок 3" descr="C:\Users\41BC~1\AppData\Local\Temp\Rar$DIa0.398\Обложки.Говорим по-татарски. Рабочая тетрадь для детей 4-5 лет. З.М.Зарипова.jpg"/>
            <p:cNvPicPr/>
            <p:nvPr/>
          </p:nvPicPr>
          <p:blipFill>
            <a:blip r:embed="rId2" cstate="print">
              <a:lum bright="-20000" contrast="40000"/>
            </a:blip>
            <a:srcRect/>
            <a:stretch>
              <a:fillRect/>
            </a:stretch>
          </p:blipFill>
          <p:spPr bwMode="auto">
            <a:xfrm>
              <a:off x="0" y="1"/>
              <a:ext cx="10080624" cy="8274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Рисунок 8" descr="C:\Users\41BC~1\AppData\Local\Temp\Rar$DIa0.398\Обложки.Говорим по-татарски. Рабочая тетрадь для детей 4-5 лет. З.М.Зарипова.jpg"/>
            <p:cNvPicPr/>
            <p:nvPr/>
          </p:nvPicPr>
          <p:blipFill rotWithShape="1">
            <a:blip r:embed="rId2" cstate="print">
              <a:lum bright="-20000" contrast="40000"/>
            </a:blip>
            <a:srcRect t="1" r="49909" b="92974"/>
            <a:stretch/>
          </p:blipFill>
          <p:spPr bwMode="auto">
            <a:xfrm>
              <a:off x="4608264" y="7325940"/>
              <a:ext cx="5058753" cy="467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Рисунок 9" descr="C:\Users\41BC~1\AppData\Local\Temp\Rar$DIa0.398\Обложки.Говорим по-татарски. Рабочая тетрадь для детей 4-5 лет. З.М.Зарипова.jpg"/>
            <p:cNvPicPr/>
            <p:nvPr/>
          </p:nvPicPr>
          <p:blipFill rotWithShape="1">
            <a:blip r:embed="rId2" cstate="print">
              <a:lum bright="-20000" contrast="40000"/>
            </a:blip>
            <a:srcRect t="1" r="49909" b="92974"/>
            <a:stretch/>
          </p:blipFill>
          <p:spPr bwMode="auto">
            <a:xfrm>
              <a:off x="2159991" y="7325940"/>
              <a:ext cx="504057" cy="630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Прямоугольник 12"/>
          <p:cNvSpPr/>
          <p:nvPr/>
        </p:nvSpPr>
        <p:spPr>
          <a:xfrm>
            <a:off x="143768" y="6511735"/>
            <a:ext cx="9793088" cy="1046440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defTabSz="914400" hangingPunct="1">
              <a:lnSpc>
                <a:spcPct val="100000"/>
              </a:lnSpc>
              <a:buClrTx/>
              <a:buSzTx/>
            </a:pPr>
            <a:r>
              <a:rPr lang="ru-RU" sz="3100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 Дидактическое </a:t>
            </a:r>
            <a:r>
              <a:rPr lang="ru-RU" sz="3100" b="1" dirty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сопровождение </a:t>
            </a:r>
          </a:p>
          <a:p>
            <a:pPr algn="ctr" defTabSz="914400" hangingPunct="1">
              <a:lnSpc>
                <a:spcPct val="100000"/>
              </a:lnSpc>
              <a:buClrTx/>
              <a:buSzTx/>
            </a:pPr>
            <a:r>
              <a:rPr lang="ru-RU" sz="3100" b="1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                            обучения </a:t>
            </a:r>
            <a:r>
              <a:rPr lang="ru-RU" sz="3100" b="1" dirty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языку в детском саду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7824" y="395463"/>
            <a:ext cx="8928992" cy="6961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настоящее время отдельное место в воспитательно-образовательном процессе ДОУ отводится компьютерным дидактическим играм. Образовательная деятельность с применением компьютерных игр очень интересна дошкольникам. </a:t>
            </a:r>
            <a:endParaRPr lang="ru-RU" sz="3200" b="1" i="1" dirty="0" smtClean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Интерактивные </a:t>
            </a:r>
            <a:r>
              <a:rPr lang="ru-RU" sz="3200" b="1" i="1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дидактические игры способствуют всестороннему развитию творческой личности ребенка. У ребенка развивается: восприятие, зрительно-моторная координация, образное мышление; познавательная мотивация, произвольная память и внимание; умение составлять  план действий, принимать решение и выполнять задание.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ПОЛЬЗОВАТЕЛЬ\Desktop\картинки\Полянка\0_67853_594de3fd_XL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5776" y="395461"/>
            <a:ext cx="9505056" cy="5508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7784" y="3488377"/>
            <a:ext cx="2952328" cy="2389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8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384128" y="4499917"/>
            <a:ext cx="3096344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16200000">
            <a:off x="4755700" y="4424489"/>
            <a:ext cx="142876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16200000">
            <a:off x="4179636" y="4208465"/>
            <a:ext cx="142876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16200000">
            <a:off x="5259756" y="4568505"/>
            <a:ext cx="142876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16200000">
            <a:off x="3747588" y="4064449"/>
            <a:ext cx="142876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16200000">
            <a:off x="3603572" y="4424489"/>
            <a:ext cx="142876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16200000">
            <a:off x="4035620" y="4568505"/>
            <a:ext cx="142876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16200000">
            <a:off x="4467668" y="4784529"/>
            <a:ext cx="142876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16200000">
            <a:off x="4899716" y="4928545"/>
            <a:ext cx="142876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1814379" y="1062704"/>
            <a:ext cx="6451868" cy="550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 smtClean="0">
                <a:latin typeface="Cambria" panose="02040503050406030204" pitchFamily="18" charset="0"/>
              </a:rPr>
              <a:t>Бу</a:t>
            </a:r>
            <a:r>
              <a:rPr lang="ru-RU" sz="3200" b="1" i="1" dirty="0" smtClean="0">
                <a:latin typeface="Cambria" panose="02040503050406030204" pitchFamily="18" charset="0"/>
              </a:rPr>
              <a:t> кем?   </a:t>
            </a:r>
            <a:r>
              <a:rPr lang="ru-RU" sz="3200" b="1" i="1" dirty="0" err="1" smtClean="0">
                <a:latin typeface="Cambria" panose="02040503050406030204" pitchFamily="18" charset="0"/>
              </a:rPr>
              <a:t>Бу</a:t>
            </a:r>
            <a:r>
              <a:rPr lang="ru-RU" sz="3200" b="1" i="1" dirty="0" smtClean="0">
                <a:latin typeface="Cambria" panose="02040503050406030204" pitchFamily="18" charset="0"/>
              </a:rPr>
              <a:t> </a:t>
            </a:r>
            <a:r>
              <a:rPr lang="tt-RU" sz="3200" b="1" i="1" dirty="0" smtClean="0">
                <a:latin typeface="Cambria" panose="02040503050406030204" pitchFamily="18" charset="0"/>
              </a:rPr>
              <a:t>нәрсә? </a:t>
            </a:r>
            <a:r>
              <a:rPr lang="ru-RU" sz="3200" b="1" i="1" dirty="0" smtClean="0">
                <a:latin typeface="Cambria" panose="02040503050406030204" pitchFamily="18" charset="0"/>
              </a:rPr>
              <a:t> </a:t>
            </a:r>
            <a:r>
              <a:rPr lang="ru-RU" sz="3200" b="1" i="1" dirty="0" err="1" smtClean="0">
                <a:latin typeface="Cambria" panose="02040503050406030204" pitchFamily="18" charset="0"/>
              </a:rPr>
              <a:t>Ничә суган</a:t>
            </a:r>
            <a:r>
              <a:rPr lang="ru-RU" sz="3200" b="1" i="1" dirty="0" smtClean="0">
                <a:latin typeface="Cambria" panose="02040503050406030204" pitchFamily="18" charset="0"/>
              </a:rPr>
              <a:t>?</a:t>
            </a:r>
            <a:endParaRPr lang="ru-RU" sz="3200" i="1" dirty="0">
              <a:latin typeface="Cambria" panose="02040503050406030204" pitchFamily="18" charset="0"/>
            </a:endParaRPr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840512" y="1475581"/>
            <a:ext cx="1723631" cy="417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2520032" y="1907631"/>
            <a:ext cx="792088" cy="1122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85960" y="6310491"/>
            <a:ext cx="7131632" cy="922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900" b="1" i="1" dirty="0">
                <a:solidFill>
                  <a:schemeClr val="tx1"/>
                </a:solidFill>
                <a:latin typeface="Cambria" panose="02040503050406030204" pitchFamily="18" charset="0"/>
              </a:rPr>
              <a:t>Интерактивная дидактическая игра </a:t>
            </a:r>
          </a:p>
          <a:p>
            <a:pPr algn="ctr"/>
            <a:r>
              <a:rPr lang="ru-RU" sz="2900" b="1" i="1" dirty="0">
                <a:solidFill>
                  <a:schemeClr val="tx1"/>
                </a:solidFill>
                <a:latin typeface="Cambria" panose="02040503050406030204" pitchFamily="18" charset="0"/>
              </a:rPr>
              <a:t>«МАТУР БАКЧА»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9133 L -0.37899 -0.0136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0" y="-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9133 L -0.37899 -0.0136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0" y="-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9133 L -0.37899 -0.0136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0" y="-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9133 L -0.37899 -0.0136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0" y="-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9133 L -0.37899 -0.0136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0" y="-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9133 L -0.37899 -0.0136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0" y="-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9133 L -0.37899 -0.0136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0" y="-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9133 L -0.37899 -0.0136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0" y="-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9240">
              <a:srgbClr val="92D050"/>
            </a:gs>
            <a:gs pos="0">
              <a:srgbClr val="00B050"/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8000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8000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8000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8000" dirty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8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336" y="570032"/>
            <a:ext cx="5782294" cy="3574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11" t="15295" r="17686" b="4744"/>
          <a:stretch/>
        </p:blipFill>
        <p:spPr bwMode="auto">
          <a:xfrm>
            <a:off x="334267" y="79041"/>
            <a:ext cx="1642334" cy="3613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7" t="10449" r="24658"/>
          <a:stretch/>
        </p:blipFill>
        <p:spPr bwMode="auto">
          <a:xfrm>
            <a:off x="7934512" y="79041"/>
            <a:ext cx="1608791" cy="33741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03" y="3692175"/>
            <a:ext cx="1482063" cy="31198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2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763" y="3781304"/>
            <a:ext cx="1601831" cy="30776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2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901" y="4261140"/>
            <a:ext cx="1158006" cy="25508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2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408" y="4277619"/>
            <a:ext cx="1146135" cy="25178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92895" y="6893215"/>
            <a:ext cx="9694833" cy="507383"/>
          </a:xfrm>
          <a:prstGeom prst="rect">
            <a:avLst/>
          </a:prstGeom>
          <a:gradFill>
            <a:gsLst>
              <a:gs pos="9126">
                <a:srgbClr val="505050"/>
              </a:gs>
              <a:gs pos="67654">
                <a:schemeClr val="tx2">
                  <a:lumMod val="50000"/>
                </a:schemeClr>
              </a:gs>
              <a:gs pos="84636">
                <a:schemeClr val="tx2">
                  <a:lumMod val="25000"/>
                </a:schemeClr>
              </a:gs>
              <a:gs pos="39008">
                <a:srgbClr val="737373"/>
              </a:gs>
              <a:gs pos="2490">
                <a:schemeClr val="tx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  <a:gs pos="16173">
                <a:schemeClr val="tx2">
                  <a:lumMod val="25000"/>
                </a:schemeClr>
              </a:gs>
              <a:gs pos="26955">
                <a:schemeClr val="tx2">
                  <a:lumMod val="50000"/>
                </a:schemeClr>
              </a:gs>
              <a:gs pos="46000">
                <a:schemeClr val="tx2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900" b="1" i="1" dirty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Cambria" panose="02040503050406030204" pitchFamily="18" charset="0"/>
              </a:rPr>
              <a:t>Интерактивная </a:t>
            </a:r>
            <a:r>
              <a:rPr lang="ru-RU" sz="2900" b="1" i="1" dirty="0" smtClean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Cambria" panose="02040503050406030204" pitchFamily="18" charset="0"/>
              </a:rPr>
              <a:t>дидактическая игра «</a:t>
            </a:r>
            <a:r>
              <a:rPr lang="ru-RU" sz="2900" b="1" i="1" dirty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Cambria" panose="02040503050406030204" pitchFamily="18" charset="0"/>
              </a:rPr>
              <a:t>МИНЕМ ӨЕМ»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07864" y="2915741"/>
            <a:ext cx="8568952" cy="123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dirty="0">
                <a:ln>
                  <a:solidFill>
                    <a:srgbClr val="FF0000"/>
                  </a:solidFill>
                </a:ln>
                <a:solidFill>
                  <a:srgbClr val="00B050"/>
                </a:solidFill>
                <a:latin typeface="Monotype Corsiva" pitchFamily="66" charset="0"/>
              </a:rPr>
              <a:t>Спасибо за внимание</a:t>
            </a:r>
            <a:r>
              <a:rPr lang="ru-RU" sz="8000" dirty="0" smtClean="0">
                <a:ln>
                  <a:solidFill>
                    <a:srgbClr val="FF0000"/>
                  </a:solidFill>
                </a:ln>
                <a:solidFill>
                  <a:srgbClr val="00B050"/>
                </a:solidFill>
                <a:latin typeface="Monotype Corsiva" pitchFamily="66" charset="0"/>
              </a:rPr>
              <a:t>!</a:t>
            </a:r>
            <a:endParaRPr lang="ru-RU" sz="8000" dirty="0">
              <a:ln>
                <a:solidFill>
                  <a:srgbClr val="FF0000"/>
                </a:solidFill>
              </a:ln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647825" y="899517"/>
            <a:ext cx="8928992" cy="5400600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pPr>
              <a:spcBef>
                <a:spcPts val="0"/>
              </a:spcBef>
              <a:buNone/>
              <a:defRPr/>
            </a:pPr>
            <a:r>
              <a:rPr lang="ru-RU" sz="3600" b="1" i="1" dirty="0" smtClean="0">
                <a:latin typeface="Cambria" panose="02040503050406030204" pitchFamily="18" charset="0"/>
                <a:cs typeface="Times New Roman" pitchFamily="18" charset="0"/>
              </a:rPr>
              <a:t>		</a:t>
            </a:r>
            <a:r>
              <a:rPr lang="ru-RU" sz="5200" b="1" i="1" dirty="0" smtClean="0">
                <a:latin typeface="Cambria" panose="02040503050406030204" pitchFamily="18" charset="0"/>
                <a:cs typeface="Times New Roman" pitchFamily="18" charset="0"/>
              </a:rPr>
              <a:t>Реализуя </a:t>
            </a:r>
            <a:r>
              <a:rPr lang="ru-RU" sz="5200" b="1" i="1" dirty="0">
                <a:latin typeface="Cambria" panose="02040503050406030204" pitchFamily="18" charset="0"/>
                <a:cs typeface="Times New Roman" pitchFamily="18" charset="0"/>
              </a:rPr>
              <a:t>ФГОС </a:t>
            </a:r>
            <a:r>
              <a:rPr lang="ru-RU" sz="5200" b="1" i="1" dirty="0" smtClean="0">
                <a:latin typeface="Cambria" panose="02040503050406030204" pitchFamily="18" charset="0"/>
                <a:cs typeface="Times New Roman" pitchFamily="18" charset="0"/>
              </a:rPr>
              <a:t>дошкольного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ru-RU" sz="5200" b="1" i="1" dirty="0" smtClean="0">
                <a:latin typeface="Cambria" panose="02040503050406030204" pitchFamily="18" charset="0"/>
                <a:cs typeface="Times New Roman" pitchFamily="18" charset="0"/>
              </a:rPr>
              <a:t>образования </a:t>
            </a:r>
            <a:r>
              <a:rPr lang="ru-RU" sz="5200" b="1" i="1" dirty="0">
                <a:latin typeface="Cambria" panose="02040503050406030204" pitchFamily="18" charset="0"/>
                <a:cs typeface="Times New Roman" pitchFamily="18" charset="0"/>
              </a:rPr>
              <a:t>и </a:t>
            </a:r>
            <a:r>
              <a:rPr lang="ru-RU" sz="5200" b="1" i="1" dirty="0" smtClean="0">
                <a:latin typeface="Cambria" panose="02040503050406030204" pitchFamily="18" charset="0"/>
                <a:cs typeface="Times New Roman" pitchFamily="18" charset="0"/>
              </a:rPr>
              <a:t>УМК по обучению  языку,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ru-RU" sz="5200" b="1" i="1" dirty="0" smtClean="0">
                <a:latin typeface="Cambria" panose="02040503050406030204" pitchFamily="18" charset="0"/>
                <a:cs typeface="Times New Roman" pitchFamily="18" charset="0"/>
              </a:rPr>
              <a:t>нужно учитывать тот </a:t>
            </a:r>
            <a:r>
              <a:rPr lang="ru-RU" sz="5200" b="1" i="1" dirty="0">
                <a:latin typeface="Cambria" panose="02040503050406030204" pitchFamily="18" charset="0"/>
                <a:cs typeface="Times New Roman" pitchFamily="18" charset="0"/>
              </a:rPr>
              <a:t>факт, что </a:t>
            </a:r>
            <a:r>
              <a:rPr lang="ru-RU" sz="5200" b="1" i="1" dirty="0" smtClean="0">
                <a:latin typeface="Cambria" panose="02040503050406030204" pitchFamily="18" charset="0"/>
                <a:cs typeface="Times New Roman" pitchFamily="18" charset="0"/>
              </a:rPr>
              <a:t>у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ru-RU" sz="5200" b="1" i="1" dirty="0" smtClean="0">
                <a:latin typeface="Cambria" panose="02040503050406030204" pitchFamily="18" charset="0"/>
                <a:cs typeface="Times New Roman" pitchFamily="18" charset="0"/>
              </a:rPr>
              <a:t>дошкольников основной вид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ru-RU" sz="5200" b="1" i="1" dirty="0" smtClean="0">
                <a:latin typeface="Cambria" panose="02040503050406030204" pitchFamily="18" charset="0"/>
                <a:cs typeface="Times New Roman" pitchFamily="18" charset="0"/>
              </a:rPr>
              <a:t>деятельности </a:t>
            </a:r>
            <a:r>
              <a:rPr lang="ru-RU" sz="5200" b="1" i="1" dirty="0">
                <a:latin typeface="Cambria" panose="02040503050406030204" pitchFamily="18" charset="0"/>
                <a:cs typeface="Times New Roman" pitchFamily="18" charset="0"/>
              </a:rPr>
              <a:t>– это игра.</a:t>
            </a:r>
          </a:p>
          <a:p>
            <a:pPr marL="70556" indent="0" algn="just">
              <a:spcBef>
                <a:spcPts val="0"/>
              </a:spcBef>
              <a:buNone/>
              <a:defRPr/>
            </a:pPr>
            <a:r>
              <a:rPr lang="ru-RU" sz="5200" b="1" i="1" dirty="0" smtClean="0">
                <a:latin typeface="Cambria" panose="02040503050406030204" pitchFamily="18" charset="0"/>
                <a:ea typeface="Calibri"/>
                <a:cs typeface="Times New Roman" pitchFamily="18" charset="0"/>
              </a:rPr>
              <a:t>	Игра </a:t>
            </a:r>
            <a:r>
              <a:rPr lang="ru-RU" sz="5200" b="1" i="1" dirty="0">
                <a:latin typeface="Cambria" panose="02040503050406030204" pitchFamily="18" charset="0"/>
                <a:ea typeface="Calibri"/>
                <a:cs typeface="Times New Roman" pitchFamily="18" charset="0"/>
              </a:rPr>
              <a:t>является эффективной и доступной формой деятельности при обучении  детей устной речи.</a:t>
            </a:r>
            <a:r>
              <a:rPr lang="ru-RU" sz="5200" b="1" i="1" dirty="0">
                <a:latin typeface="Cambria" panose="02040503050406030204" pitchFamily="18" charset="0"/>
                <a:cs typeface="Times New Roman" pitchFamily="18" charset="0"/>
              </a:rPr>
              <a:t> Именно поэтому для развития полноценного игрового общения на татарском языке в нашем ДОУ активно осваиваются дидактические игры</a:t>
            </a:r>
            <a:r>
              <a:rPr lang="ru-RU" sz="5200" b="1" i="1" dirty="0" smtClean="0">
                <a:latin typeface="Cambria" panose="02040503050406030204" pitchFamily="18" charset="0"/>
                <a:cs typeface="Times New Roman" pitchFamily="18" charset="0"/>
              </a:rPr>
              <a:t>.</a:t>
            </a:r>
            <a:endParaRPr lang="ru-RU" sz="5200" b="1" i="1" dirty="0">
              <a:latin typeface="Cambria" panose="02040503050406030204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54437" y="6588150"/>
            <a:ext cx="9022159" cy="66691"/>
          </a:xfrm>
        </p:spPr>
        <p:txBody>
          <a:bodyPr>
            <a:normAutofit fontScale="90000"/>
          </a:bodyPr>
          <a:lstStyle/>
          <a:p>
            <a:pPr algn="ctr" eaLnBrk="1"/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/>
              <a:t/>
            </a:r>
            <a:br>
              <a:rPr lang="ru-RU" sz="4900" dirty="0"/>
            </a:br>
            <a:endParaRPr lang="ru-RU" sz="4900" i="1" dirty="0">
              <a:solidFill>
                <a:srgbClr val="FF000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971525"/>
            <a:ext cx="10153127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hangingPunct="1">
              <a:lnSpc>
                <a:spcPct val="100000"/>
              </a:lnSpc>
              <a:buClrTx/>
              <a:buSzTx/>
            </a:pPr>
            <a:r>
              <a:rPr lang="ru-RU" sz="4000" i="1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</a:t>
            </a:r>
          </a:p>
          <a:p>
            <a:pPr defTabSz="914400" hangingPunct="1">
              <a:lnSpc>
                <a:spcPct val="100000"/>
              </a:lnSpc>
              <a:buClrTx/>
              <a:buSzTx/>
            </a:pPr>
            <a:r>
              <a:rPr lang="ru-RU" sz="4000" i="1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Дидактическая игра представляет собой сложное, многоплановое 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педагогическое явление. </a:t>
            </a:r>
            <a:endParaRPr lang="ru-RU" sz="3600" b="1" i="1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 hangingPunct="1">
              <a:lnSpc>
                <a:spcPct val="100000"/>
              </a:lnSpc>
              <a:buClrTx/>
              <a:buSzTx/>
            </a:pP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Она является </a:t>
            </a:r>
            <a:endParaRPr lang="ru-RU" sz="3600" b="1" i="1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 hangingPunct="1">
              <a:lnSpc>
                <a:spcPct val="100000"/>
              </a:lnSpc>
              <a:buClrTx/>
              <a:buSzTx/>
            </a:pPr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-и самостоятельной игровой 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деятельностью</a:t>
            </a:r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defTabSz="914400" hangingPunct="1">
              <a:lnSpc>
                <a:spcPct val="100000"/>
              </a:lnSpc>
              <a:buClrTx/>
              <a:buSzTx/>
            </a:pPr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- и формой обучения, </a:t>
            </a:r>
          </a:p>
          <a:p>
            <a:pPr defTabSz="914400" hangingPunct="1">
              <a:lnSpc>
                <a:spcPct val="100000"/>
              </a:lnSpc>
              <a:buClrTx/>
              <a:buSzTx/>
            </a:pPr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- и игровым методом обучения детей,</a:t>
            </a:r>
          </a:p>
          <a:p>
            <a:pPr defTabSz="914400" hangingPunct="1">
              <a:lnSpc>
                <a:spcPct val="100000"/>
              </a:lnSpc>
              <a:buClrTx/>
              <a:buSzTx/>
            </a:pPr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- и средством речевого развития ребенка. </a:t>
            </a:r>
            <a:endParaRPr 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8840">
              <a:srgbClr val="188210"/>
            </a:gs>
            <a:gs pos="95431">
              <a:srgbClr val="188210"/>
            </a:gs>
            <a:gs pos="70520">
              <a:srgbClr val="188210"/>
            </a:gs>
            <a:gs pos="0">
              <a:srgbClr val="92D050"/>
            </a:gs>
            <a:gs pos="6240">
              <a:srgbClr val="188210"/>
            </a:gs>
            <a:gs pos="60000">
              <a:srgbClr val="188210"/>
            </a:gs>
            <a:gs pos="100000">
              <a:srgbClr val="92D05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3" r="8690"/>
          <a:stretch/>
        </p:blipFill>
        <p:spPr>
          <a:xfrm>
            <a:off x="359792" y="323453"/>
            <a:ext cx="9361040" cy="6840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101600">
              <a:srgbClr val="00B050">
                <a:alpha val="60000"/>
              </a:srgb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599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1\Desktop\Новая папка\ФОТО\ФОТО НОВ\DSCN53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6056" y="2339677"/>
            <a:ext cx="4104456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/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/>
              <a:t/>
            </a:r>
            <a:br>
              <a:rPr lang="ru-RU" sz="4900" dirty="0"/>
            </a:br>
            <a:endParaRPr lang="ru-RU" sz="4900" i="1" dirty="0">
              <a:solidFill>
                <a:srgbClr val="FF000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904161" y="611485"/>
            <a:ext cx="4176464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hangingPunct="1">
              <a:lnSpc>
                <a:spcPct val="100000"/>
              </a:lnSpc>
              <a:buClrTx/>
              <a:buSzTx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Применение дидактических игр содействует лучшему усвоению программного материала, позволяет повысить качество обучения, даёт возможность освоить лексику татарского языка, закрепить речевой материал в игровой форме, поддерживать интерес к языку. </a:t>
            </a:r>
          </a:p>
        </p:txBody>
      </p:sp>
      <p:pic>
        <p:nvPicPr>
          <p:cNvPr id="5" name="Picture 2" descr="C:\Users\11\Desktop\DSCN3416.JPG"/>
          <p:cNvPicPr>
            <a:picLocks noChangeAspect="1" noChangeArrowheads="1"/>
          </p:cNvPicPr>
          <p:nvPr/>
        </p:nvPicPr>
        <p:blipFill rotWithShape="1">
          <a:blip r:embed="rId4" cstate="print"/>
          <a:srcRect b="9449"/>
          <a:stretch/>
        </p:blipFill>
        <p:spPr bwMode="auto">
          <a:xfrm>
            <a:off x="0" y="14672"/>
            <a:ext cx="4487460" cy="3117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11\Desktop\Новая папка\ФОТО\ФОТО НОВ\DSCN54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776" y="4427909"/>
            <a:ext cx="3853408" cy="3125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31800" y="323453"/>
            <a:ext cx="9072563" cy="1542174"/>
          </a:xfrm>
        </p:spPr>
        <p:txBody>
          <a:bodyPr>
            <a:normAutofit fontScale="90000"/>
          </a:bodyPr>
          <a:lstStyle/>
          <a:p>
            <a:r>
              <a:rPr lang="ru-RU" sz="8000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8000" dirty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8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5904408" y="2123653"/>
            <a:ext cx="403244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hangingPunct="1">
              <a:lnSpc>
                <a:spcPct val="100000"/>
              </a:lnSpc>
              <a:buClrTx/>
              <a:buSzTx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-игры и пособия, созданные строго по методическому</a:t>
            </a:r>
          </a:p>
          <a:p>
            <a:pPr defTabSz="914400" eaLnBrk="0">
              <a:lnSpc>
                <a:spcPct val="100000"/>
              </a:lnSpc>
              <a:buClrTx/>
              <a:buSzTx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пособию и с использованием наглядно-демонстрационных </a:t>
            </a:r>
          </a:p>
          <a:p>
            <a:pPr defTabSz="914400" eaLnBrk="0">
              <a:lnSpc>
                <a:spcPct val="100000"/>
              </a:lnSpc>
              <a:buClrTx/>
              <a:buSzTx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материалов только УМК «Говорим</a:t>
            </a:r>
          </a:p>
          <a:p>
            <a:pPr defTabSz="914400" eaLnBrk="0">
              <a:lnSpc>
                <a:spcPct val="100000"/>
              </a:lnSpc>
              <a:buClrTx/>
              <a:buSzTx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по-татарски»;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9792" y="251446"/>
            <a:ext cx="93610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hangingPunct="1">
              <a:lnSpc>
                <a:spcPct val="100000"/>
              </a:lnSpc>
              <a:buClrTx/>
              <a:buSzTx/>
            </a:pPr>
            <a:r>
              <a:rPr lang="ru-RU" sz="3200" b="1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Дидактическое оснащение образовательной    среды в нашем ДОУ подобрано  по следующим     группам:</a:t>
            </a:r>
            <a:endParaRPr lang="ru-RU" sz="32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G:\DCIM\106NIKON\DSCN74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767" y="1778373"/>
            <a:ext cx="5544171" cy="5751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347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DCIM\106NIKON\DSCN74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3768" y="179437"/>
            <a:ext cx="5625625" cy="720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769393" y="928415"/>
            <a:ext cx="3884134" cy="5702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2800" b="1" i="1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- игры </a:t>
            </a:r>
            <a:r>
              <a:rPr lang="ru-RU" sz="2800" b="1" i="1" dirty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и пособия, разработанные на основе наглядных материалов УМК, </a:t>
            </a:r>
            <a:endParaRPr lang="ru-RU" sz="2800" b="1" i="1" dirty="0" smtClean="0">
              <a:solidFill>
                <a:schemeClr val="tx1"/>
              </a:solidFill>
              <a:latin typeface="Cambria" panose="02040503050406030204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2800" b="1" i="1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но </a:t>
            </a:r>
            <a:r>
              <a:rPr lang="ru-RU" sz="2800" b="1" i="1" dirty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либо полностью авторские по содержанию, либо по заимствованным из русскоязычных игр ходу и правилам</a:t>
            </a:r>
            <a:r>
              <a:rPr lang="ru-RU" sz="2800" b="1" i="1" dirty="0" smtClean="0">
                <a:solidFill>
                  <a:schemeClr val="tx1"/>
                </a:solidFill>
                <a:latin typeface="Cambria" panose="02040503050406030204" pitchFamily="18" charset="0"/>
                <a:cs typeface="Times New Roman" pitchFamily="18" charset="0"/>
              </a:rPr>
              <a:t>;</a:t>
            </a:r>
            <a:endParaRPr lang="ru-RU" sz="2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16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DCIM\106NIKON\DSCN74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784" y="179437"/>
            <a:ext cx="9433048" cy="7150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384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8000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8000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8000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8000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8000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8000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8000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8000" dirty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8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122" name="Picture 2" descr="G:\DCIM\106NIKON\DSCN74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784" y="294862"/>
            <a:ext cx="6207712" cy="6819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6542126" y="642364"/>
            <a:ext cx="3024336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hangingPunct="1">
              <a:lnSpc>
                <a:spcPct val="100000"/>
              </a:lnSpc>
              <a:buClrTx/>
              <a:buSzTx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-игры и пособия  из подобранных  автором и содержания, </a:t>
            </a:r>
          </a:p>
          <a:p>
            <a:pPr defTabSz="914400" hangingPunct="1">
              <a:lnSpc>
                <a:spcPct val="100000"/>
              </a:lnSpc>
              <a:buClrTx/>
              <a:buSzTx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наглядного материала, но активно поддерживающие </a:t>
            </a:r>
          </a:p>
          <a:p>
            <a:pPr defTabSz="914400" hangingPunct="1">
              <a:lnSpc>
                <a:spcPct val="100000"/>
              </a:lnSpc>
              <a:buClrTx/>
              <a:buSzTx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методику, тематику и лексический минимум</a:t>
            </a:r>
          </a:p>
          <a:p>
            <a:pPr defTabSz="914400" hangingPunct="1">
              <a:lnSpc>
                <a:spcPct val="100000"/>
              </a:lnSpc>
              <a:buClrTx/>
              <a:buSzTx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УМК «Говорим по-татарски»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34918</TotalTime>
  <Words>280</Words>
  <Application>Microsoft Office PowerPoint</Application>
  <PresentationFormat>Произвольный</PresentationFormat>
  <Paragraphs>42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7" baseType="lpstr">
      <vt:lpstr>SimSun</vt:lpstr>
      <vt:lpstr>Arial</vt:lpstr>
      <vt:lpstr>Calibri</vt:lpstr>
      <vt:lpstr>Cambria</vt:lpstr>
      <vt:lpstr>Century Gothic</vt:lpstr>
      <vt:lpstr>Lucida Sans Unicode</vt:lpstr>
      <vt:lpstr>Monotype Corsiva</vt:lpstr>
      <vt:lpstr>Times New Roman</vt:lpstr>
      <vt:lpstr>Verdana</vt:lpstr>
      <vt:lpstr>Wingdings</vt:lpstr>
      <vt:lpstr>Wingdings 2</vt:lpstr>
      <vt:lpstr>Тема Office</vt:lpstr>
      <vt:lpstr>1_Тема Office</vt:lpstr>
      <vt:lpstr>Яркая</vt:lpstr>
      <vt:lpstr>     </vt:lpstr>
      <vt:lpstr>Презентация PowerPoint</vt:lpstr>
      <vt:lpstr>     </vt:lpstr>
      <vt:lpstr>Презентация PowerPoint</vt:lpstr>
      <vt:lpstr>  </vt:lpstr>
      <vt:lpstr> </vt:lpstr>
      <vt:lpstr>Презентация PowerPoint</vt:lpstr>
      <vt:lpstr>Презентация PowerPoint</vt:lpstr>
      <vt:lpstr>    </vt:lpstr>
      <vt:lpstr>Презентация PowerPoint</vt:lpstr>
      <vt:lpstr>Презентация PowerPoint</vt:lpstr>
      <vt:lpstr>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как средство обучения татарскому языку в детском саду</dc:title>
  <dc:creator>11</dc:creator>
  <cp:lastModifiedBy>Asus-19-09-2015</cp:lastModifiedBy>
  <cp:revision>50</cp:revision>
  <cp:lastPrinted>1601-01-01T00:00:00Z</cp:lastPrinted>
  <dcterms:created xsi:type="dcterms:W3CDTF">2014-01-27T15:02:56Z</dcterms:created>
  <dcterms:modified xsi:type="dcterms:W3CDTF">2016-11-18T07:46:43Z</dcterms:modified>
</cp:coreProperties>
</file>